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3" r:id="rId3"/>
    <p:sldId id="285" r:id="rId4"/>
    <p:sldId id="311" r:id="rId5"/>
    <p:sldId id="310" r:id="rId6"/>
    <p:sldId id="286" r:id="rId7"/>
    <p:sldId id="287" r:id="rId8"/>
    <p:sldId id="312" r:id="rId9"/>
    <p:sldId id="314" r:id="rId10"/>
    <p:sldId id="315" r:id="rId11"/>
    <p:sldId id="316" r:id="rId12"/>
    <p:sldId id="318" r:id="rId13"/>
    <p:sldId id="319" r:id="rId14"/>
    <p:sldId id="320" r:id="rId15"/>
    <p:sldId id="321" r:id="rId16"/>
  </p:sldIdLst>
  <p:sldSz cx="9144000" cy="6858000" type="screen4x3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29" autoAdjust="0"/>
  </p:normalViewPr>
  <p:slideViewPr>
    <p:cSldViewPr>
      <p:cViewPr varScale="1">
        <p:scale>
          <a:sx n="116" d="100"/>
          <a:sy n="116" d="100"/>
        </p:scale>
        <p:origin x="5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D6952-6666-4AA6-A67A-D8AD5A725073}" type="datetimeFigureOut">
              <a:rPr lang="kk-KZ" smtClean="0"/>
              <a:t>24.11.2020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AB557-8827-48D3-B811-79E527E96DBD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41513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72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31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857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228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24.11.2020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16116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24.11.2020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1590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24.11.2020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48743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24.11.2020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82881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24.11.2020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05217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24.11.2020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989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24.11.2020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3423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24.11.2020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91416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24.11.2020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81351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24.11.2020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6207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24.11.2020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05689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10D1-8A2E-453A-9CA6-320DA8767FBE}" type="datetimeFigureOut">
              <a:rPr lang="kk-KZ" smtClean="0"/>
              <a:pPr/>
              <a:t>24.11.2020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56134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file:///F:\&#1078;&#1091;&#1084;&#1099;&#1089;.xmcd\Selection%2059%20533%20386%20621" TargetMode="External"/><Relationship Id="rId13" Type="http://schemas.openxmlformats.org/officeDocument/2006/relationships/image" Target="../media/image32.wmf"/><Relationship Id="rId3" Type="http://schemas.openxmlformats.org/officeDocument/2006/relationships/oleObject" Target="file:///F:\simpson.xmcd\Selection%2043%206%20463%20129" TargetMode="External"/><Relationship Id="rId7" Type="http://schemas.openxmlformats.org/officeDocument/2006/relationships/image" Target="../media/image33.png"/><Relationship Id="rId12" Type="http://schemas.openxmlformats.org/officeDocument/2006/relationships/oleObject" Target="file:///F:\&#1078;&#1091;&#1084;&#1099;&#1089;.xmcd\Selection%2059%20647%20137%20674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image" Target="../media/image31.wmf"/><Relationship Id="rId5" Type="http://schemas.openxmlformats.org/officeDocument/2006/relationships/oleObject" Target="file:///F:\&#1078;&#1091;&#1084;&#1099;&#1089;.xmcd\Selection%2035%20145%20281%20514" TargetMode="External"/><Relationship Id="rId10" Type="http://schemas.openxmlformats.org/officeDocument/2006/relationships/oleObject" Target="file:///F:\&#1078;&#1091;&#1084;&#1099;&#1089;.xmcd\Selection%2088%20668%20168%20685" TargetMode="External"/><Relationship Id="rId4" Type="http://schemas.openxmlformats.org/officeDocument/2006/relationships/image" Target="../media/image28.wmf"/><Relationship Id="rId9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simpson.xmcd/Selection%20115%2047%20174%2074" TargetMode="External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12.bin"/><Relationship Id="rId21" Type="http://schemas.openxmlformats.org/officeDocument/2006/relationships/image" Target="../media/image43.png"/><Relationship Id="rId7" Type="http://schemas.openxmlformats.org/officeDocument/2006/relationships/oleObject" Target="simpson.xmcd/Selection%20115%2015%20323%2042" TargetMode="External"/><Relationship Id="rId12" Type="http://schemas.openxmlformats.org/officeDocument/2006/relationships/image" Target="../media/image38.wmf"/><Relationship Id="rId17" Type="http://schemas.openxmlformats.org/officeDocument/2006/relationships/oleObject" Target="simpson.xmcd/Selection%20259%2094%20318%20148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11" Type="http://schemas.openxmlformats.org/officeDocument/2006/relationships/oleObject" Target="simpson.xmcd/Selection%20259%2046%20341%2093" TargetMode="External"/><Relationship Id="rId5" Type="http://schemas.openxmlformats.org/officeDocument/2006/relationships/oleObject" Target="../embeddings/oleObject13.bin"/><Relationship Id="rId15" Type="http://schemas.openxmlformats.org/officeDocument/2006/relationships/oleObject" Target="simpson.xmcd/Selection%20115%2079%20193%20113" TargetMode="External"/><Relationship Id="rId10" Type="http://schemas.openxmlformats.org/officeDocument/2006/relationships/image" Target="../media/image37.wmf"/><Relationship Id="rId19" Type="http://schemas.openxmlformats.org/officeDocument/2006/relationships/oleObject" Target="simpson.xmcd/Selection%20595%20347%20943%20620" TargetMode="External"/><Relationship Id="rId4" Type="http://schemas.openxmlformats.org/officeDocument/2006/relationships/image" Target="../media/image34.wmf"/><Relationship Id="rId9" Type="http://schemas.openxmlformats.org/officeDocument/2006/relationships/oleObject" Target="simpson.xmcd/Selection%20387%2023%20444%2050" TargetMode="External"/><Relationship Id="rId14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4.wmf"/><Relationship Id="rId3" Type="http://schemas.openxmlformats.org/officeDocument/2006/relationships/image" Target="../media/image27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809" y="105451"/>
            <a:ext cx="788049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kk-KZ" sz="1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дәріс.</a:t>
            </a:r>
            <a:r>
              <a:rPr lang="en-US" sz="1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Интегралды сандық түрде шешу. Кейбір физикалық есептерді шешу кезінде кездесетін анықталған интегралды есептеу. </a:t>
            </a:r>
            <a:r>
              <a:rPr lang="kk-KZ" sz="1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Төртбұрыш әдісі. Трапеция әдісі. Симпсон әдісі.</a:t>
            </a:r>
            <a:endParaRPr lang="kk-KZ" sz="1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kk-K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4064" y="1053317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 интегралды аналитикалық шешу үшін Ньютон-Лейбниц формуласын қолданылады: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049911"/>
              </p:ext>
            </p:extLst>
          </p:nvPr>
        </p:nvGraphicFramePr>
        <p:xfrm>
          <a:off x="3299554" y="1397851"/>
          <a:ext cx="217957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3" imgW="1435100" imgH="469900" progId="Equation.DSMT4">
                  <p:embed/>
                </p:oleObj>
              </mc:Choice>
              <mc:Fallback>
                <p:oleObj name="Equation" r:id="rId3" imgW="14351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9554" y="1397851"/>
                        <a:ext cx="2179571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68739" y="2626042"/>
            <a:ext cx="44895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) -</a:t>
            </a:r>
            <a:r>
              <a:rPr lang="kk-KZ" sz="140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функциясының алғашқы түрін қарапайым функциялар </a:t>
            </a:r>
            <a:r>
              <a:rPr lang="kk-K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сипаттай </a:t>
            </a:r>
            <a:r>
              <a:rPr lang="kk-KZ" sz="1400">
                <a:latin typeface="Times New Roman" panose="02020603050405020304" pitchFamily="18" charset="0"/>
                <a:cs typeface="Times New Roman" panose="02020603050405020304" pitchFamily="18" charset="0"/>
              </a:rPr>
              <a:t>алмайтындықтан;</a:t>
            </a:r>
          </a:p>
          <a:p>
            <a:pPr algn="just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) -</a:t>
            </a:r>
            <a:r>
              <a:rPr lang="kk-KZ" sz="140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функциясының шамасы тек кесте түрінде берілсе.</a:t>
            </a:r>
          </a:p>
          <a:p>
            <a:pPr algn="just"/>
            <a:r>
              <a:rPr lang="kk-KZ" sz="1400">
                <a:latin typeface="Times New Roman" panose="02020603050405020304" pitchFamily="18" charset="0"/>
                <a:cs typeface="Times New Roman" panose="02020603050405020304" pitchFamily="18" charset="0"/>
              </a:rPr>
              <a:t>Бұл жағдайларда интегралды </a:t>
            </a:r>
            <a:r>
              <a:rPr lang="kk-K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шешу </a:t>
            </a:r>
            <a:r>
              <a:rPr lang="kk-KZ" sz="1400">
                <a:latin typeface="Times New Roman" panose="02020603050405020304" pitchFamily="18" charset="0"/>
                <a:cs typeface="Times New Roman" panose="02020603050405020304" pitchFamily="18" charset="0"/>
              </a:rPr>
              <a:t>үшін сандық әдістер </a:t>
            </a:r>
            <a:r>
              <a:rPr lang="kk-K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қолданады. Сандық </a:t>
            </a:r>
            <a:r>
              <a:rPr lang="kk-KZ" sz="1400">
                <a:latin typeface="Times New Roman" panose="02020603050405020304" pitchFamily="18" charset="0"/>
                <a:cs typeface="Times New Roman" panose="02020603050405020304" pitchFamily="18" charset="0"/>
              </a:rPr>
              <a:t>әдіс бойынша анықталған </a:t>
            </a:r>
            <a:r>
              <a:rPr lang="kk-K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интегралдың </a:t>
            </a:r>
            <a:r>
              <a:rPr lang="kk-KZ" sz="1400">
                <a:latin typeface="Times New Roman" panose="02020603050405020304" pitchFamily="18" charset="0"/>
                <a:cs typeface="Times New Roman" panose="02020603050405020304" pitchFamily="18" charset="0"/>
              </a:rPr>
              <a:t>мәні </a:t>
            </a: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kk-KZ" sz="1400">
                <a:latin typeface="Times New Roman" panose="02020603050405020304" pitchFamily="18" charset="0"/>
                <a:cs typeface="Times New Roman" panose="02020603050405020304" pitchFamily="18" charset="0"/>
              </a:rPr>
              <a:t>осімен, </a:t>
            </a:r>
            <a:r>
              <a:rPr lang="en-US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en-US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xb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>
                <a:latin typeface="Times New Roman" panose="02020603050405020304" pitchFamily="18" charset="0"/>
                <a:cs typeface="Times New Roman" panose="02020603050405020304" pitchFamily="18" charset="0"/>
              </a:rPr>
              <a:t>түзулерімен және </a:t>
            </a:r>
            <a:r>
              <a:rPr lang="en-US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ru-RU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функциясының </a:t>
            </a:r>
            <a:r>
              <a:rPr lang="kk-KZ" sz="1400">
                <a:latin typeface="Times New Roman" panose="02020603050405020304" pitchFamily="18" charset="0"/>
                <a:cs typeface="Times New Roman" panose="02020603050405020304" pitchFamily="18" charset="0"/>
              </a:rPr>
              <a:t>қисығымен </a:t>
            </a:r>
            <a:r>
              <a:rPr lang="kk-K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шектелген трапецияның </a:t>
            </a:r>
            <a:r>
              <a:rPr lang="kk-KZ" sz="1400">
                <a:latin typeface="Times New Roman" panose="02020603050405020304" pitchFamily="18" charset="0"/>
                <a:cs typeface="Times New Roman" panose="02020603050405020304" pitchFamily="18" charset="0"/>
              </a:rPr>
              <a:t>ауданына тең.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68" y="2132856"/>
            <a:ext cx="6708800" cy="57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822891"/>
              </p:ext>
            </p:extLst>
          </p:nvPr>
        </p:nvGraphicFramePr>
        <p:xfrm>
          <a:off x="1237616" y="2659358"/>
          <a:ext cx="2155872" cy="1907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Image" r:id="rId6" imgW="8609524" imgH="7619048" progId="Photoshop.Image.8">
                  <p:embed/>
                </p:oleObj>
              </mc:Choice>
              <mc:Fallback>
                <p:oleObj name="Image" r:id="rId6" imgW="8609524" imgH="7619048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616" y="2659358"/>
                        <a:ext cx="2155872" cy="190796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1413790" y="5832888"/>
            <a:ext cx="4545716" cy="919388"/>
            <a:chOff x="612" y="3316"/>
            <a:chExt cx="3039" cy="840"/>
          </a:xfrm>
        </p:grpSpPr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2" y="3339"/>
              <a:ext cx="3039" cy="81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748" y="3316"/>
              <a:ext cx="2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000" b="0" smtClean="0">
                  <a:effectLst/>
                </a:rPr>
                <a:t>Төртбұрыштар </a:t>
              </a:r>
              <a:r>
                <a:rPr lang="ru-RU" altLang="ru-RU" sz="2000" smtClean="0"/>
                <a:t>формуласы</a:t>
              </a:r>
              <a:r>
                <a:rPr lang="ru-RU" altLang="ru-RU" sz="2000" b="0" smtClean="0">
                  <a:effectLst/>
                </a:rPr>
                <a:t> </a:t>
              </a:r>
              <a:endParaRPr lang="ru-RU" altLang="ru-RU" sz="2000" b="0">
                <a:effectLst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748" y="3592"/>
              <a:ext cx="2495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000" b="0" smtClean="0">
                  <a:effectLst/>
                </a:rPr>
                <a:t>Трапеция әдісі </a:t>
              </a:r>
              <a:endParaRPr lang="ru-RU" altLang="ru-RU" sz="2000" b="0">
                <a:effectLst/>
              </a:endParaRP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748" y="3808"/>
              <a:ext cx="20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000" b="0" smtClean="0">
                  <a:effectLst/>
                </a:rPr>
                <a:t>Симпсон әдісі </a:t>
              </a:r>
              <a:endParaRPr lang="ru-RU" altLang="ru-RU" sz="2000" b="0">
                <a:effectLst/>
              </a:endParaRPr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2220211" y="4677023"/>
            <a:ext cx="5125790" cy="431800"/>
            <a:chOff x="1292" y="2433"/>
            <a:chExt cx="3266" cy="31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292" y="2433"/>
              <a:ext cx="3266" cy="31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337" y="2478"/>
              <a:ext cx="3085" cy="2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0" smtClean="0">
                  <a:effectLst/>
                </a:rPr>
                <a:t>Жуықтап есептеу алгоритмдері</a:t>
              </a:r>
              <a:endParaRPr lang="ru-RU" altLang="ru-RU" sz="1800" b="0">
                <a:effectLst/>
              </a:endParaRPr>
            </a:p>
          </p:txBody>
        </p:sp>
      </p:grpSp>
      <p:grpSp>
        <p:nvGrpSpPr>
          <p:cNvPr id="25" name="Group 26"/>
          <p:cNvGrpSpPr>
            <a:grpSpLocks/>
          </p:cNvGrpSpPr>
          <p:nvPr/>
        </p:nvGrpSpPr>
        <p:grpSpPr bwMode="auto">
          <a:xfrm>
            <a:off x="693152" y="5108823"/>
            <a:ext cx="5256212" cy="755651"/>
            <a:chOff x="295" y="2750"/>
            <a:chExt cx="3356" cy="589"/>
          </a:xfrm>
        </p:grpSpPr>
        <p:grpSp>
          <p:nvGrpSpPr>
            <p:cNvPr id="26" name="Group 24"/>
            <p:cNvGrpSpPr>
              <a:grpSpLocks/>
            </p:cNvGrpSpPr>
            <p:nvPr/>
          </p:nvGrpSpPr>
          <p:grpSpPr bwMode="auto">
            <a:xfrm>
              <a:off x="295" y="3067"/>
              <a:ext cx="3356" cy="272"/>
              <a:chOff x="295" y="3067"/>
              <a:chExt cx="3356" cy="272"/>
            </a:xfrm>
          </p:grpSpPr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340" y="3067"/>
                <a:ext cx="3311" cy="27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Text Box 6"/>
              <p:cNvSpPr txBox="1">
                <a:spLocks noChangeArrowheads="1"/>
              </p:cNvSpPr>
              <p:nvPr/>
            </p:nvSpPr>
            <p:spPr bwMode="auto">
              <a:xfrm>
                <a:off x="295" y="3067"/>
                <a:ext cx="19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 b="0" smtClean="0">
                    <a:effectLst/>
                  </a:rPr>
                  <a:t>Квадраттық формулалар </a:t>
                </a:r>
                <a:endParaRPr lang="ru-RU" altLang="ru-RU" sz="2000" b="0">
                  <a:effectLst/>
                </a:endParaRPr>
              </a:p>
            </p:txBody>
          </p:sp>
        </p:grp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2426" y="2750"/>
              <a:ext cx="0" cy="317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" name="Group 23"/>
          <p:cNvGrpSpPr>
            <a:grpSpLocks/>
          </p:cNvGrpSpPr>
          <p:nvPr/>
        </p:nvGrpSpPr>
        <p:grpSpPr bwMode="auto">
          <a:xfrm>
            <a:off x="4034303" y="5285488"/>
            <a:ext cx="4837157" cy="684213"/>
            <a:chOff x="2426" y="2886"/>
            <a:chExt cx="3221" cy="453"/>
          </a:xfrm>
        </p:grpSpPr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014" y="3067"/>
              <a:ext cx="1588" cy="2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4036" y="3067"/>
              <a:ext cx="16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000" b="0" smtClean="0">
                  <a:effectLst/>
                </a:rPr>
                <a:t>Монте-Карло әдісі </a:t>
              </a:r>
              <a:endParaRPr lang="ru-RU" altLang="ru-RU" sz="2000" b="0">
                <a:effectLst/>
              </a:endParaRPr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>
              <a:off x="2426" y="2886"/>
              <a:ext cx="2450" cy="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4876" y="2886"/>
              <a:ext cx="0" cy="181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093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785794"/>
            <a:ext cx="6073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Симпсон  әдісін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MathCad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программалық пакетінде орындау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961241"/>
              </p:ext>
            </p:extLst>
          </p:nvPr>
        </p:nvGraphicFramePr>
        <p:xfrm>
          <a:off x="1187624" y="1233181"/>
          <a:ext cx="5351535" cy="156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Mathcad" r:id="rId3" imgW="4000680" imgH="1171440" progId="Mathcad">
                  <p:link updateAutomatic="1"/>
                </p:oleObj>
              </mc:Choice>
              <mc:Fallback>
                <p:oleObj name="Mathcad" r:id="rId3" imgW="4000680" imgH="1171440" progId="Mathcad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233181"/>
                        <a:ext cx="5351535" cy="1567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312646"/>
              </p:ext>
            </p:extLst>
          </p:nvPr>
        </p:nvGraphicFramePr>
        <p:xfrm>
          <a:off x="467544" y="2814645"/>
          <a:ext cx="2343150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Mathcad" r:id="rId5" imgW="2343240" imgH="3514680" progId="Mathcad">
                  <p:link updateAutomatic="1"/>
                </p:oleObj>
              </mc:Choice>
              <mc:Fallback>
                <p:oleObj name="Mathcad" r:id="rId5" imgW="2343240" imgH="3514680" progId="Mathcad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814645"/>
                        <a:ext cx="2343150" cy="351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214817"/>
            <a:ext cx="2857520" cy="238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950758"/>
              </p:ext>
            </p:extLst>
          </p:nvPr>
        </p:nvGraphicFramePr>
        <p:xfrm>
          <a:off x="3500430" y="2951457"/>
          <a:ext cx="4247314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Mathcad" r:id="rId8" imgW="3114720" imgH="838080" progId="Mathcad">
                  <p:link updateAutomatic="1"/>
                </p:oleObj>
              </mc:Choice>
              <mc:Fallback>
                <p:oleObj name="Mathcad" r:id="rId8" imgW="3114720" imgH="838080" progId="Mathcad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2951457"/>
                        <a:ext cx="4247314" cy="1143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3571868" y="4714884"/>
          <a:ext cx="1428760" cy="303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Mathcad" r:id="rId10" imgW="762120" imgH="162000" progId="Mathcad">
                  <p:link updateAutomatic="1"/>
                </p:oleObj>
              </mc:Choice>
              <mc:Fallback>
                <p:oleObj name="Mathcad" r:id="rId10" imgW="762120" imgH="162000" progId="Mathcad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4714884"/>
                        <a:ext cx="1428760" cy="303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817743"/>
              </p:ext>
            </p:extLst>
          </p:nvPr>
        </p:nvGraphicFramePr>
        <p:xfrm>
          <a:off x="3533477" y="4235733"/>
          <a:ext cx="1444636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Mathcad" r:id="rId12" imgW="743040" imgH="257040" progId="Mathcad">
                  <p:link updateAutomatic="1"/>
                </p:oleObj>
              </mc:Choice>
              <mc:Fallback>
                <p:oleObj name="Mathcad" r:id="rId12" imgW="743040" imgH="257040" progId="Mathcad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477" y="4235733"/>
                        <a:ext cx="1444636" cy="50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7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888" y="346269"/>
            <a:ext cx="1043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alt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Мысал</a:t>
            </a:r>
            <a:endParaRPr lang="kk-KZ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0888" y="882832"/>
            <a:ext cx="80724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моль судың температурасын 400 К –нен 500 К қыздырғандағы энтропиясының өзгерісін анықтаңыз. Көлем тұрақты кездегі мольдік жылу сыйымдылығы 35 Дж/моль*К.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Шешуі: Энтропияның өзгерісі келесі формуламен есептеледі: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Аналитикалық  шығарылуы:</a:t>
            </a:r>
          </a:p>
          <a:p>
            <a:endParaRPr lang="kk-KZ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kk-KZ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159114"/>
              </p:ext>
            </p:extLst>
          </p:nvPr>
        </p:nvGraphicFramePr>
        <p:xfrm>
          <a:off x="4204331" y="2091288"/>
          <a:ext cx="1295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2" name="Уравнение" r:id="rId3" imgW="1295280" imgH="545760" progId="Equation.3">
                  <p:embed/>
                </p:oleObj>
              </mc:Choice>
              <mc:Fallback>
                <p:oleObj name="Уравнение" r:id="rId3" imgW="12952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331" y="2091288"/>
                        <a:ext cx="12954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625763"/>
              </p:ext>
            </p:extLst>
          </p:nvPr>
        </p:nvGraphicFramePr>
        <p:xfrm>
          <a:off x="1475656" y="3102439"/>
          <a:ext cx="514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3" name="Уравнение" r:id="rId5" imgW="5143320" imgH="609480" progId="Equation.3">
                  <p:embed/>
                </p:oleObj>
              </mc:Choice>
              <mc:Fallback>
                <p:oleObj name="Уравнение" r:id="rId5" imgW="51433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102439"/>
                        <a:ext cx="5143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08045" y="3850391"/>
            <a:ext cx="3852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Симпсон әдісін қолданып шығару: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171"/>
              </p:ext>
            </p:extLst>
          </p:nvPr>
        </p:nvGraphicFramePr>
        <p:xfrm>
          <a:off x="983490" y="4269464"/>
          <a:ext cx="3302023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" name="Mathcad" r:id="rId7" imgW="1981080" imgH="257040" progId="Mathcad">
                  <p:link updateAutomatic="1"/>
                </p:oleObj>
              </mc:Choice>
              <mc:Fallback>
                <p:oleObj name="Mathcad" r:id="rId7" imgW="1981080" imgH="257040" progId="Mathcad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490" y="4269464"/>
                        <a:ext cx="3302023" cy="428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996139"/>
              </p:ext>
            </p:extLst>
          </p:nvPr>
        </p:nvGraphicFramePr>
        <p:xfrm>
          <a:off x="4475585" y="4257903"/>
          <a:ext cx="928694" cy="439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" name="Mathcad" r:id="rId9" imgW="542880" imgH="257040" progId="Mathcad">
                  <p:link updateAutomatic="1"/>
                </p:oleObj>
              </mc:Choice>
              <mc:Fallback>
                <p:oleObj name="Mathcad" r:id="rId9" imgW="542880" imgH="257040" progId="Mathcad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585" y="4257903"/>
                        <a:ext cx="928694" cy="439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912722"/>
              </p:ext>
            </p:extLst>
          </p:nvPr>
        </p:nvGraphicFramePr>
        <p:xfrm>
          <a:off x="5548672" y="4084948"/>
          <a:ext cx="1371001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" name="Mathcad" r:id="rId11" imgW="781200" imgH="447840" progId="Mathcad">
                  <p:link updateAutomatic="1"/>
                </p:oleObj>
              </mc:Choice>
              <mc:Fallback>
                <p:oleObj name="Mathcad" r:id="rId11" imgW="781200" imgH="447840" progId="Mathcad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672" y="4084948"/>
                        <a:ext cx="1371001" cy="785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545729"/>
              </p:ext>
            </p:extLst>
          </p:nvPr>
        </p:nvGraphicFramePr>
        <p:xfrm>
          <a:off x="979389" y="4788995"/>
          <a:ext cx="928694" cy="42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" name="Mathcad" r:id="rId13" imgW="561960" imgH="257040" progId="Mathcad">
                  <p:link updateAutomatic="1"/>
                </p:oleObj>
              </mc:Choice>
              <mc:Fallback>
                <p:oleObj name="Mathcad" r:id="rId13" imgW="561960" imgH="257040" progId="Mathcad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389" y="4788995"/>
                        <a:ext cx="928694" cy="424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970827"/>
              </p:ext>
            </p:extLst>
          </p:nvPr>
        </p:nvGraphicFramePr>
        <p:xfrm>
          <a:off x="979389" y="5171784"/>
          <a:ext cx="1402804" cy="61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" name="Mathcad" r:id="rId15" imgW="743040" imgH="324000" progId="Mathcad">
                  <p:link updateAutomatic="1"/>
                </p:oleObj>
              </mc:Choice>
              <mc:Fallback>
                <p:oleObj name="Mathcad" r:id="rId15" imgW="743040" imgH="324000" progId="Mathcad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389" y="5171784"/>
                        <a:ext cx="1402804" cy="611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270798"/>
              </p:ext>
            </p:extLst>
          </p:nvPr>
        </p:nvGraphicFramePr>
        <p:xfrm>
          <a:off x="978339" y="5642699"/>
          <a:ext cx="1071570" cy="980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" name="Mathcad" r:id="rId17" imgW="561960" imgH="514440" progId="Mathcad">
                  <p:link updateAutomatic="1"/>
                </p:oleObj>
              </mc:Choice>
              <mc:Fallback>
                <p:oleObj name="Mathcad" r:id="rId17" imgW="561960" imgH="514440" progId="Mathcad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339" y="5642699"/>
                        <a:ext cx="1071570" cy="980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177817"/>
              </p:ext>
            </p:extLst>
          </p:nvPr>
        </p:nvGraphicFramePr>
        <p:xfrm>
          <a:off x="2987824" y="4845492"/>
          <a:ext cx="3314700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" name="Mathcad" r:id="rId19" imgW="3314880" imgH="2600280" progId="Mathcad">
                  <p:link updateAutomatic="1"/>
                </p:oleObj>
              </mc:Choice>
              <mc:Fallback>
                <p:oleObj name="Mathcad" r:id="rId19" imgW="3314880" imgH="2600280" progId="Mathcad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845492"/>
                        <a:ext cx="3314700" cy="260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76978" y="5650797"/>
            <a:ext cx="13906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0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42" name="Rectangle 22"/>
          <p:cNvSpPr>
            <a:spLocks noChangeArrowheads="1"/>
          </p:cNvSpPr>
          <p:nvPr/>
        </p:nvSpPr>
        <p:spPr bwMode="auto">
          <a:xfrm>
            <a:off x="323850" y="549275"/>
            <a:ext cx="8424863" cy="60483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323850" y="333375"/>
            <a:ext cx="2808288" cy="5032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539750" y="2205038"/>
            <a:ext cx="8066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графигінің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rgbClr val="99CCFF"/>
              </a:solidFill>
              <a:effectDag name="">
                <a:cont type="tree" name="">
                  <a:effect ref="fillLine"/>
                  <a:outerShdw dist="38100" dir="13500000" algn="br">
                    <a:srgbClr val="BBDDFF"/>
                  </a:outerShdw>
                </a:cont>
                <a:cont type="tree" name="">
                  <a:effect ref="fillLine"/>
                  <a:outerShdw dist="38100" dir="2700000" algn="tl">
                    <a:srgbClr val="5B7A99"/>
                  </a:outerShdw>
                </a:cont>
                <a:effect ref="fillLine"/>
              </a:effectDag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3851275" y="2997200"/>
            <a:ext cx="46815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тіктөртбұрышпен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шектейміз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параллелепипед),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rgbClr val="99CCFF"/>
              </a:solidFill>
              <a:effectDag name="">
                <a:cont type="tree" name="">
                  <a:effect ref="fillLine"/>
                  <a:outerShdw dist="38100" dir="13500000" algn="br">
                    <a:srgbClr val="BBDDFF"/>
                  </a:outerShdw>
                </a:cont>
                <a:cont type="tree" name="">
                  <a:effect ref="fillLine"/>
                  <a:outerShdw dist="38100" dir="2700000" algn="tl">
                    <a:srgbClr val="5B7A99"/>
                  </a:outerShdw>
                </a:cont>
                <a:effect ref="fillLine"/>
              </a:effectDag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3851275" y="4365625"/>
            <a:ext cx="46815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тіктөртбұрышқа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параллелепипедке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координаттарын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кездейсоқ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дана)"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лақтырамыз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99CCFF"/>
              </a:solidFill>
              <a:effectDag name="">
                <a:cont type="tree" name="">
                  <a:effect ref="fillLine"/>
                  <a:outerShdw dist="38100" dir="13500000" algn="br">
                    <a:srgbClr val="BBDDFF"/>
                  </a:outerShdw>
                </a:cont>
                <a:cont type="tree" name="">
                  <a:effect ref="fillLine"/>
                  <a:outerShdw dist="38100" dir="2700000" algn="tl">
                    <a:srgbClr val="5B7A99"/>
                  </a:outerShdw>
                </a:cont>
                <a:effect ref="fillLine"/>
              </a:effectDag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392113" y="5660501"/>
            <a:ext cx="7489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функция </a:t>
            </a:r>
            <a:r>
              <a:rPr lang="ru-RU" altLang="ru-RU" sz="1800" dirty="0" err="1"/>
              <a:t>графигіне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түсетін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нүктелер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санын</a:t>
            </a:r>
            <a:r>
              <a:rPr lang="ru-RU" altLang="ru-RU" sz="1800" dirty="0"/>
              <a:t> (K дана) </a:t>
            </a:r>
            <a:r>
              <a:rPr lang="ru-RU" altLang="ru-RU" sz="1800" dirty="0" err="1"/>
              <a:t>анықтаңыз</a:t>
            </a:r>
            <a:r>
              <a:rPr lang="ru-RU" altLang="ru-RU" sz="1800" dirty="0"/>
              <a:t>; </a:t>
            </a:r>
            <a:endParaRPr lang="ru-RU" altLang="ru-RU" sz="1800" b="0" dirty="0">
              <a:effectLst/>
            </a:endParaRPr>
          </a:p>
        </p:txBody>
      </p:sp>
      <p:sp>
        <p:nvSpPr>
          <p:cNvPr id="14344" name="Rectangle 17"/>
          <p:cNvSpPr>
            <a:spLocks noChangeArrowheads="1"/>
          </p:cNvSpPr>
          <p:nvPr/>
        </p:nvSpPr>
        <p:spPr bwMode="auto">
          <a:xfrm>
            <a:off x="392113" y="6021388"/>
            <a:ext cx="537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smtClean="0"/>
              <a:t>S </a:t>
            </a:r>
            <a:r>
              <a:rPr lang="ru-RU" altLang="ru-RU" sz="1800" dirty="0" err="1"/>
              <a:t>функциясының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ауданы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келесі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өрнекпен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берілген</a:t>
            </a:r>
            <a:r>
              <a:rPr lang="ru-RU" altLang="ru-RU" sz="1800" dirty="0"/>
              <a:t> :</a:t>
            </a:r>
            <a:endParaRPr lang="ru-RU" altLang="ru-RU" sz="1800" b="0" dirty="0">
              <a:effectLst/>
            </a:endParaRPr>
          </a:p>
        </p:txBody>
      </p:sp>
      <p:pic>
        <p:nvPicPr>
          <p:cNvPr id="14345" name="Picture 18" descr="Mc_inte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3095625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Text Box 19"/>
          <p:cNvSpPr txBox="1">
            <a:spLocks noChangeArrowheads="1"/>
          </p:cNvSpPr>
          <p:nvPr/>
        </p:nvSpPr>
        <p:spPr bwMode="auto">
          <a:xfrm>
            <a:off x="430213" y="333375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0" dirty="0" smtClean="0">
                <a:effectLst/>
              </a:rPr>
              <a:t>Монте-Карло </a:t>
            </a:r>
            <a:r>
              <a:rPr lang="ru-RU" altLang="ru-RU" sz="2000" b="0" dirty="0" err="1" smtClean="0">
                <a:effectLst/>
              </a:rPr>
              <a:t>әдісі</a:t>
            </a:r>
            <a:r>
              <a:rPr lang="ru-RU" altLang="ru-RU" sz="2000" b="0" dirty="0" smtClean="0">
                <a:effectLst/>
              </a:rPr>
              <a:t> </a:t>
            </a:r>
            <a:endParaRPr lang="ru-RU" altLang="ru-RU" sz="2000" b="0" dirty="0">
              <a:effectLst/>
            </a:endParaRPr>
          </a:p>
        </p:txBody>
      </p:sp>
      <p:sp>
        <p:nvSpPr>
          <p:cNvPr id="14347" name="Rectangle 20"/>
          <p:cNvSpPr>
            <a:spLocks noChangeArrowheads="1"/>
          </p:cNvSpPr>
          <p:nvPr/>
        </p:nvSpPr>
        <p:spPr bwMode="auto">
          <a:xfrm>
            <a:off x="468313" y="908050"/>
            <a:ext cx="80660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/>
              <a:t>Көптеген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мәселелерде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бастапқы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деректер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кездейсоқ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болып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табылады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сондықтан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оларды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шешу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үшін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статистикалық-ықтималдық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тәсіл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қолданылуы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керек</a:t>
            </a:r>
            <a:r>
              <a:rPr lang="ru-RU" altLang="ru-RU" sz="1800" dirty="0"/>
              <a:t>. Осы </a:t>
            </a:r>
            <a:r>
              <a:rPr lang="ru-RU" altLang="ru-RU" sz="1800" dirty="0" err="1"/>
              <a:t>тәсіл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негізінде</a:t>
            </a:r>
            <a:r>
              <a:rPr lang="ru-RU" altLang="ru-RU" sz="1800" dirty="0"/>
              <a:t> Монте-Карло </a:t>
            </a:r>
            <a:r>
              <a:rPr lang="ru-RU" altLang="ru-RU" sz="1800" dirty="0" err="1"/>
              <a:t>әдісі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деп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аталатын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статистикалық</a:t>
            </a:r>
            <a:r>
              <a:rPr lang="ru-RU" altLang="ru-RU" sz="1800" dirty="0"/>
              <a:t> </a:t>
            </a:r>
            <a:r>
              <a:rPr lang="ru-RU" altLang="ru-RU" sz="1800" dirty="0" err="1" smtClean="0"/>
              <a:t>әдісі</a:t>
            </a:r>
            <a:r>
              <a:rPr lang="ru-RU" altLang="ru-RU" sz="1800" dirty="0" smtClean="0"/>
              <a:t> </a:t>
            </a:r>
            <a:r>
              <a:rPr lang="ru-RU" altLang="ru-RU" sz="1800" dirty="0" err="1"/>
              <a:t>жасалды</a:t>
            </a:r>
            <a:r>
              <a:rPr lang="ru-RU" altLang="ru-RU" sz="1800" dirty="0"/>
              <a:t>.</a:t>
            </a:r>
            <a:endParaRPr lang="ru-RU" altLang="ru-RU" sz="18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1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29" name="Rectangle 33"/>
          <p:cNvSpPr>
            <a:spLocks noChangeArrowheads="1"/>
          </p:cNvSpPr>
          <p:nvPr/>
        </p:nvSpPr>
        <p:spPr bwMode="auto">
          <a:xfrm>
            <a:off x="421440" y="476250"/>
            <a:ext cx="8280400" cy="374491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5364" name="Picture 25" descr="Image8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981075"/>
            <a:ext cx="28082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6"/>
          <p:cNvSpPr>
            <a:spLocks noChangeArrowheads="1"/>
          </p:cNvSpPr>
          <p:nvPr/>
        </p:nvSpPr>
        <p:spPr bwMode="auto">
          <a:xfrm>
            <a:off x="755651" y="1929498"/>
            <a:ext cx="79200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800" dirty="0" err="1">
                <a:solidFill>
                  <a:srgbClr val="222222"/>
                </a:solidFill>
                <a:latin typeface="inherit"/>
              </a:rPr>
              <a:t>Mathcad</a:t>
            </a:r>
            <a:r>
              <a:rPr lang="ru-RU" altLang="ru-RU" sz="1800" dirty="0">
                <a:solidFill>
                  <a:srgbClr val="222222"/>
                </a:solidFill>
                <a:latin typeface="inherit"/>
              </a:rPr>
              <a:t>-да </a:t>
            </a:r>
            <a:r>
              <a:rPr lang="ru-RU" altLang="ru-RU" sz="1800" dirty="0" err="1">
                <a:solidFill>
                  <a:srgbClr val="222222"/>
                </a:solidFill>
                <a:latin typeface="inherit"/>
              </a:rPr>
              <a:t>қалыпты</a:t>
            </a:r>
            <a:r>
              <a:rPr lang="ru-RU" altLang="ru-RU" sz="18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800" dirty="0" err="1">
                <a:solidFill>
                  <a:srgbClr val="222222"/>
                </a:solidFill>
                <a:latin typeface="inherit"/>
              </a:rPr>
              <a:t>таралу</a:t>
            </a:r>
            <a:r>
              <a:rPr lang="ru-RU" altLang="ru-RU" sz="18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800" dirty="0" err="1">
                <a:solidFill>
                  <a:srgbClr val="222222"/>
                </a:solidFill>
                <a:latin typeface="inherit"/>
              </a:rPr>
              <a:t>заңы</a:t>
            </a:r>
            <a:r>
              <a:rPr lang="ru-RU" altLang="ru-RU" sz="1800" dirty="0">
                <a:solidFill>
                  <a:srgbClr val="222222"/>
                </a:solidFill>
                <a:latin typeface="inherit"/>
              </a:rPr>
              <a:t> бар </a:t>
            </a:r>
            <a:r>
              <a:rPr lang="ru-RU" altLang="ru-RU" sz="1800" dirty="0" err="1">
                <a:solidFill>
                  <a:srgbClr val="222222"/>
                </a:solidFill>
                <a:latin typeface="inherit"/>
              </a:rPr>
              <a:t>кездейсоқ</a:t>
            </a:r>
            <a:r>
              <a:rPr lang="ru-RU" altLang="ru-RU" sz="18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800" dirty="0" err="1">
                <a:solidFill>
                  <a:srgbClr val="222222"/>
                </a:solidFill>
                <a:latin typeface="inherit"/>
              </a:rPr>
              <a:t>сандар</a:t>
            </a:r>
            <a:r>
              <a:rPr lang="ru-RU" altLang="ru-RU" sz="18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800" dirty="0" err="1">
                <a:solidFill>
                  <a:srgbClr val="222222"/>
                </a:solidFill>
                <a:latin typeface="inherit"/>
              </a:rPr>
              <a:t>тізбегін</a:t>
            </a:r>
            <a:r>
              <a:rPr lang="ru-RU" altLang="ru-RU" sz="18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800" dirty="0" err="1">
                <a:solidFill>
                  <a:srgbClr val="222222"/>
                </a:solidFill>
                <a:latin typeface="inherit"/>
              </a:rPr>
              <a:t>құру</a:t>
            </a:r>
            <a:r>
              <a:rPr lang="ru-RU" altLang="ru-RU" sz="18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800" dirty="0" err="1">
                <a:solidFill>
                  <a:srgbClr val="222222"/>
                </a:solidFill>
                <a:latin typeface="inherit"/>
              </a:rPr>
              <a:t>үшін</a:t>
            </a:r>
            <a:r>
              <a:rPr lang="ru-RU" altLang="ru-RU" sz="18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800" i="1" dirty="0" err="1" smtClean="0"/>
              <a:t>rnd</a:t>
            </a:r>
            <a:r>
              <a:rPr lang="ru-RU" altLang="ru-RU" sz="1800" i="1" dirty="0" smtClean="0"/>
              <a:t>   </a:t>
            </a:r>
            <a:r>
              <a:rPr lang="ru-RU" altLang="ru-RU" sz="1800" dirty="0" err="1" smtClean="0">
                <a:solidFill>
                  <a:srgbClr val="222222"/>
                </a:solidFill>
                <a:latin typeface="inherit"/>
              </a:rPr>
              <a:t>функцияны</a:t>
            </a:r>
            <a:r>
              <a:rPr lang="ru-RU" altLang="ru-RU" sz="1800" dirty="0" smtClean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800" dirty="0" err="1">
                <a:solidFill>
                  <a:srgbClr val="222222"/>
                </a:solidFill>
                <a:latin typeface="inherit"/>
              </a:rPr>
              <a:t>қолдануға</a:t>
            </a:r>
            <a:r>
              <a:rPr lang="ru-RU" altLang="ru-RU" sz="18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800" dirty="0" err="1" smtClean="0">
                <a:solidFill>
                  <a:srgbClr val="222222"/>
                </a:solidFill>
                <a:latin typeface="inherit"/>
              </a:rPr>
              <a:t>болады</a:t>
            </a:r>
            <a:endParaRPr lang="ru-RU" altLang="ru-RU" sz="1800" b="0" dirty="0">
              <a:effectLst/>
            </a:endParaRPr>
          </a:p>
        </p:txBody>
      </p:sp>
      <p:sp>
        <p:nvSpPr>
          <p:cNvPr id="106523" name="Rectangle 27"/>
          <p:cNvSpPr>
            <a:spLocks noChangeArrowheads="1"/>
          </p:cNvSpPr>
          <p:nvPr/>
        </p:nvSpPr>
        <p:spPr bwMode="auto">
          <a:xfrm>
            <a:off x="1260475" y="2636838"/>
            <a:ext cx="88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ru-RU" sz="2000" b="0" dirty="0" err="1">
                <a:solidFill>
                  <a:schemeClr val="tx1"/>
                </a:solidFill>
                <a:effectLst/>
              </a:rPr>
              <a:t>rnd</a:t>
            </a:r>
            <a:r>
              <a:rPr lang="ru-RU" sz="2000" dirty="0">
                <a:solidFill>
                  <a:schemeClr val="tx1"/>
                </a:solidFill>
                <a:effectLst/>
              </a:rPr>
              <a:t>(</a:t>
            </a:r>
            <a:r>
              <a:rPr lang="ru-RU" sz="2000" i="1" dirty="0">
                <a:solidFill>
                  <a:schemeClr val="tx1"/>
                </a:solidFill>
                <a:effectLst/>
              </a:rPr>
              <a:t>x</a:t>
            </a:r>
            <a:r>
              <a:rPr lang="ru-RU" sz="2000" dirty="0">
                <a:solidFill>
                  <a:schemeClr val="tx1"/>
                </a:solidFill>
                <a:effectLst/>
              </a:rPr>
              <a:t>)</a:t>
            </a:r>
            <a:r>
              <a:rPr lang="ru-RU" sz="2000" dirty="0">
                <a:solidFill>
                  <a:srgbClr val="99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BDDFF"/>
                    </a:outerShdw>
                  </a:cont>
                  <a:cont type="tree" name="">
                    <a:effect ref="fillLine"/>
                    <a:outerShdw dist="38100" dir="2700000" algn="tl">
                      <a:srgbClr val="5B7A99"/>
                    </a:outerShdw>
                  </a:cont>
                  <a:effect ref="fillLine"/>
                </a:effectDag>
              </a:rPr>
              <a:t> </a:t>
            </a:r>
          </a:p>
        </p:txBody>
      </p:sp>
      <p:sp>
        <p:nvSpPr>
          <p:cNvPr id="106524" name="Rectangle 28"/>
          <p:cNvSpPr>
            <a:spLocks noChangeArrowheads="1"/>
          </p:cNvSpPr>
          <p:nvPr/>
        </p:nvSpPr>
        <p:spPr bwMode="auto">
          <a:xfrm>
            <a:off x="2484438" y="2716798"/>
            <a:ext cx="59039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</a:rPr>
              <a:t>0 </a:t>
            </a:r>
            <a:r>
              <a:rPr lang="ru-RU" sz="1600" b="0" dirty="0" err="1" smtClean="0">
                <a:solidFill>
                  <a:schemeClr val="tx1"/>
                </a:solidFill>
                <a:effectLst/>
              </a:rPr>
              <a:t>және</a:t>
            </a:r>
            <a:r>
              <a:rPr lang="ru-RU" sz="16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1" dirty="0" smtClean="0">
                <a:solidFill>
                  <a:schemeClr val="tx1"/>
                </a:solidFill>
                <a:effectLst/>
              </a:rPr>
              <a:t>х </a:t>
            </a:r>
            <a:r>
              <a:rPr lang="ru-RU" altLang="ru-RU" sz="1600" dirty="0" err="1" smtClean="0">
                <a:solidFill>
                  <a:srgbClr val="222222"/>
                </a:solidFill>
                <a:latin typeface="inherit"/>
              </a:rPr>
              <a:t>біркелкі</a:t>
            </a:r>
            <a:r>
              <a:rPr lang="ru-RU" altLang="ru-RU" sz="1600" dirty="0" smtClean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600" dirty="0" err="1">
                <a:solidFill>
                  <a:srgbClr val="222222"/>
                </a:solidFill>
                <a:latin typeface="inherit"/>
              </a:rPr>
              <a:t>бөлінген</a:t>
            </a:r>
            <a:r>
              <a:rPr lang="ru-RU" altLang="ru-RU" sz="16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600" dirty="0" err="1">
                <a:solidFill>
                  <a:srgbClr val="222222"/>
                </a:solidFill>
                <a:latin typeface="inherit"/>
              </a:rPr>
              <a:t>кездейсоқ</a:t>
            </a:r>
            <a:r>
              <a:rPr lang="ru-RU" altLang="ru-RU" sz="16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600" dirty="0" err="1">
                <a:solidFill>
                  <a:srgbClr val="222222"/>
                </a:solidFill>
                <a:latin typeface="inherit"/>
              </a:rPr>
              <a:t>санды</a:t>
            </a:r>
            <a:r>
              <a:rPr lang="ru-RU" altLang="ru-RU" sz="16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600" dirty="0" err="1">
                <a:solidFill>
                  <a:srgbClr val="222222"/>
                </a:solidFill>
                <a:latin typeface="inherit"/>
              </a:rPr>
              <a:t>қайтарады</a:t>
            </a:r>
            <a:r>
              <a:rPr lang="ru-RU" altLang="ru-RU" sz="1600" dirty="0"/>
              <a:t> </a:t>
            </a:r>
            <a:r>
              <a:rPr lang="ru-RU" sz="1600" b="0" i="1" dirty="0" smtClean="0">
                <a:solidFill>
                  <a:schemeClr val="tx1"/>
                </a:solidFill>
                <a:effectLst/>
              </a:rPr>
              <a:t>.</a:t>
            </a:r>
            <a:r>
              <a:rPr lang="ru-RU" sz="1600" dirty="0" smtClean="0">
                <a:solidFill>
                  <a:srgbClr val="99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BDDFF"/>
                    </a:outerShdw>
                  </a:cont>
                  <a:cont type="tree" name="">
                    <a:effect ref="fillLine"/>
                    <a:outerShdw dist="38100" dir="2700000" algn="tl">
                      <a:srgbClr val="5B7A99"/>
                    </a:outerShdw>
                  </a:cont>
                  <a:effect ref="fillLine"/>
                </a:effectDag>
              </a:rPr>
              <a:t> </a:t>
            </a:r>
            <a:endParaRPr lang="ru-RU" sz="1600" dirty="0">
              <a:solidFill>
                <a:srgbClr val="99CCFF"/>
              </a:solidFill>
              <a:effectDag name="">
                <a:cont type="tree" name="">
                  <a:effect ref="fillLine"/>
                  <a:outerShdw dist="38100" dir="13500000" algn="br">
                    <a:srgbClr val="BBDDFF"/>
                  </a:outerShdw>
                </a:cont>
                <a:cont type="tree" name="">
                  <a:effect ref="fillLine"/>
                  <a:outerShdw dist="38100" dir="2700000" algn="tl">
                    <a:srgbClr val="5B7A99"/>
                  </a:outerShdw>
                </a:cont>
                <a:effect ref="fillLine"/>
              </a:effectDag>
            </a:endParaRPr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665244" y="3152707"/>
            <a:ext cx="68804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altLang="ru-RU" sz="1600" dirty="0" smtClean="0">
                <a:solidFill>
                  <a:srgbClr val="222222"/>
                </a:solidFill>
                <a:latin typeface="inherit"/>
              </a:rPr>
              <a:t>Монте-Карло </a:t>
            </a:r>
            <a:r>
              <a:rPr lang="ru-RU" altLang="ru-RU" sz="1600" dirty="0" err="1">
                <a:solidFill>
                  <a:srgbClr val="222222"/>
                </a:solidFill>
                <a:latin typeface="inherit"/>
              </a:rPr>
              <a:t>әдісін</a:t>
            </a:r>
            <a:r>
              <a:rPr lang="ru-RU" altLang="ru-RU" sz="16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600" dirty="0" err="1">
                <a:solidFill>
                  <a:srgbClr val="222222"/>
                </a:solidFill>
                <a:latin typeface="inherit"/>
              </a:rPr>
              <a:t>қолдану</a:t>
            </a:r>
            <a:r>
              <a:rPr lang="ru-RU" altLang="ru-RU" sz="16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600" dirty="0" err="1">
                <a:solidFill>
                  <a:srgbClr val="222222"/>
                </a:solidFill>
                <a:latin typeface="inherit"/>
              </a:rPr>
              <a:t>үшін</a:t>
            </a:r>
            <a:r>
              <a:rPr lang="ru-RU" altLang="ru-RU" sz="16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sz="1600" i="1" dirty="0"/>
              <a:t>M</a:t>
            </a:r>
            <a:r>
              <a:rPr lang="ru-RU" sz="1600" i="1" dirty="0" err="1"/>
              <a:t>ean</a:t>
            </a:r>
            <a:r>
              <a:rPr lang="ru-RU" sz="1600" i="1" dirty="0"/>
              <a:t> </a:t>
            </a:r>
            <a:r>
              <a:rPr lang="ru-RU" altLang="ru-RU" sz="1600" dirty="0" err="1" smtClean="0">
                <a:solidFill>
                  <a:srgbClr val="222222"/>
                </a:solidFill>
                <a:latin typeface="inherit"/>
              </a:rPr>
              <a:t>функциясын</a:t>
            </a:r>
            <a:r>
              <a:rPr lang="ru-RU" altLang="ru-RU" sz="1600" dirty="0" smtClean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600" dirty="0" err="1">
                <a:solidFill>
                  <a:srgbClr val="222222"/>
                </a:solidFill>
                <a:latin typeface="inherit"/>
              </a:rPr>
              <a:t>қолдану</a:t>
            </a:r>
            <a:r>
              <a:rPr lang="ru-RU" altLang="ru-RU" sz="16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600" dirty="0" err="1">
                <a:solidFill>
                  <a:srgbClr val="222222"/>
                </a:solidFill>
                <a:latin typeface="inherit"/>
              </a:rPr>
              <a:t>ыңғайлы</a:t>
            </a:r>
            <a:r>
              <a:rPr lang="ru-RU" altLang="ru-RU" sz="1600" dirty="0"/>
              <a:t> 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algn="l">
              <a:defRPr/>
            </a:pPr>
            <a:r>
              <a:rPr lang="ru-RU" sz="1600" b="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smtClean="0">
                <a:solidFill>
                  <a:srgbClr val="99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BDDFF"/>
                    </a:outerShdw>
                  </a:cont>
                  <a:cont type="tree" name="">
                    <a:effect ref="fillLine"/>
                    <a:outerShdw dist="38100" dir="2700000" algn="tl">
                      <a:srgbClr val="5B7A99"/>
                    </a:outerShdw>
                  </a:cont>
                  <a:effect ref="fillLine"/>
                </a:effectDag>
              </a:rPr>
              <a:t> </a:t>
            </a:r>
            <a:endParaRPr lang="ru-RU" sz="1600" dirty="0">
              <a:solidFill>
                <a:srgbClr val="99CCFF"/>
              </a:solidFill>
              <a:effectDag name="">
                <a:cont type="tree" name="">
                  <a:effect ref="fillLine"/>
                  <a:outerShdw dist="38100" dir="13500000" algn="br">
                    <a:srgbClr val="BBDDFF"/>
                  </a:outerShdw>
                </a:cont>
                <a:cont type="tree" name="">
                  <a:effect ref="fillLine"/>
                  <a:outerShdw dist="38100" dir="2700000" algn="tl">
                    <a:srgbClr val="5B7A99"/>
                  </a:outerShdw>
                </a:cont>
                <a:effect ref="fillLine"/>
              </a:effectDag>
            </a:endParaRPr>
          </a:p>
        </p:txBody>
      </p:sp>
      <p:sp>
        <p:nvSpPr>
          <p:cNvPr id="106526" name="Rectangle 30"/>
          <p:cNvSpPr>
            <a:spLocks noChangeArrowheads="1"/>
          </p:cNvSpPr>
          <p:nvPr/>
        </p:nvSpPr>
        <p:spPr bwMode="auto">
          <a:xfrm>
            <a:off x="1260475" y="3579813"/>
            <a:ext cx="1135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ru-RU" sz="2000" b="0" dirty="0" err="1">
                <a:solidFill>
                  <a:schemeClr val="tx1"/>
                </a:solidFill>
                <a:effectLst/>
              </a:rPr>
              <a:t>mean</a:t>
            </a:r>
            <a:r>
              <a:rPr lang="ru-RU" sz="2000" dirty="0">
                <a:solidFill>
                  <a:schemeClr val="tx1"/>
                </a:solidFill>
                <a:effectLst/>
              </a:rPr>
              <a:t>(</a:t>
            </a:r>
            <a:r>
              <a:rPr lang="ru-RU" sz="2000" i="1" dirty="0">
                <a:solidFill>
                  <a:schemeClr val="tx1"/>
                </a:solidFill>
                <a:effectLst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</a:rPr>
              <a:t>)</a:t>
            </a:r>
            <a:r>
              <a:rPr lang="ru-RU" sz="2000" dirty="0">
                <a:solidFill>
                  <a:srgbClr val="99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BDDFF"/>
                    </a:outerShdw>
                  </a:cont>
                  <a:cont type="tree" name="">
                    <a:effect ref="fillLine"/>
                    <a:outerShdw dist="38100" dir="2700000" algn="tl">
                      <a:srgbClr val="5B7A99"/>
                    </a:outerShdw>
                  </a:cont>
                  <a:effect ref="fillLine"/>
                </a:effectDag>
              </a:rPr>
              <a:t> </a:t>
            </a:r>
          </a:p>
        </p:txBody>
      </p:sp>
      <p:sp>
        <p:nvSpPr>
          <p:cNvPr id="106527" name="Rectangle 31"/>
          <p:cNvSpPr>
            <a:spLocks noChangeArrowheads="1"/>
          </p:cNvSpPr>
          <p:nvPr/>
        </p:nvSpPr>
        <p:spPr bwMode="auto">
          <a:xfrm>
            <a:off x="2555875" y="3592712"/>
            <a:ext cx="59055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altLang="ru-RU" sz="1600" dirty="0">
                <a:solidFill>
                  <a:srgbClr val="222222"/>
                </a:solidFill>
                <a:latin typeface="inherit"/>
              </a:rPr>
              <a:t>А массив </a:t>
            </a:r>
            <a:r>
              <a:rPr lang="ru-RU" altLang="ru-RU" sz="1600" dirty="0" err="1">
                <a:solidFill>
                  <a:srgbClr val="222222"/>
                </a:solidFill>
                <a:latin typeface="inherit"/>
              </a:rPr>
              <a:t>элементтерінің</a:t>
            </a:r>
            <a:r>
              <a:rPr lang="ru-RU" altLang="ru-RU" sz="16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600" dirty="0" err="1">
                <a:solidFill>
                  <a:srgbClr val="222222"/>
                </a:solidFill>
                <a:latin typeface="inherit"/>
              </a:rPr>
              <a:t>арифметикалық</a:t>
            </a:r>
            <a:r>
              <a:rPr lang="ru-RU" altLang="ru-RU" sz="16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600" dirty="0" err="1">
                <a:solidFill>
                  <a:srgbClr val="222222"/>
                </a:solidFill>
                <a:latin typeface="inherit"/>
              </a:rPr>
              <a:t>орташа</a:t>
            </a:r>
            <a:r>
              <a:rPr lang="ru-RU" altLang="ru-RU" sz="16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600" dirty="0" err="1">
                <a:solidFill>
                  <a:srgbClr val="222222"/>
                </a:solidFill>
                <a:latin typeface="inherit"/>
              </a:rPr>
              <a:t>мәнін</a:t>
            </a:r>
            <a:r>
              <a:rPr lang="ru-RU" altLang="ru-RU" sz="16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ru-RU" altLang="ru-RU" sz="1600" dirty="0" err="1" smtClean="0">
                <a:solidFill>
                  <a:srgbClr val="222222"/>
                </a:solidFill>
                <a:latin typeface="inherit"/>
              </a:rPr>
              <a:t>қайтарады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.</a:t>
            </a:r>
            <a:r>
              <a:rPr lang="ru-RU" sz="1800" dirty="0" smtClean="0">
                <a:solidFill>
                  <a:srgbClr val="99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BDDFF"/>
                    </a:outerShdw>
                  </a:cont>
                  <a:cont type="tree" name="">
                    <a:effect ref="fillLine"/>
                    <a:outerShdw dist="38100" dir="2700000" algn="tl">
                      <a:srgbClr val="5B7A99"/>
                    </a:outerShdw>
                  </a:cont>
                  <a:effect ref="fillLine"/>
                </a:effectDag>
              </a:rPr>
              <a:t> </a:t>
            </a:r>
            <a:endParaRPr lang="ru-RU" sz="1800" dirty="0">
              <a:solidFill>
                <a:srgbClr val="99CCFF"/>
              </a:solidFill>
              <a:effectDag name="">
                <a:cont type="tree" name="">
                  <a:effect ref="fillLine"/>
                  <a:outerShdw dist="38100" dir="13500000" algn="br">
                    <a:srgbClr val="BBDDFF"/>
                  </a:outerShdw>
                </a:cont>
                <a:cont type="tree" name="">
                  <a:effect ref="fillLine"/>
                  <a:outerShdw dist="38100" dir="2700000" algn="tl">
                    <a:srgbClr val="5B7A99"/>
                  </a:outerShdw>
                </a:cont>
                <a:effect ref="fillLine"/>
              </a:effectDag>
            </a:endParaRPr>
          </a:p>
        </p:txBody>
      </p:sp>
      <p:grpSp>
        <p:nvGrpSpPr>
          <p:cNvPr id="106531" name="Group 35"/>
          <p:cNvGrpSpPr>
            <a:grpSpLocks/>
          </p:cNvGrpSpPr>
          <p:nvPr/>
        </p:nvGrpSpPr>
        <p:grpSpPr bwMode="auto">
          <a:xfrm>
            <a:off x="395288" y="4365625"/>
            <a:ext cx="8280400" cy="1943100"/>
            <a:chOff x="249" y="2750"/>
            <a:chExt cx="5216" cy="1224"/>
          </a:xfrm>
        </p:grpSpPr>
        <p:sp>
          <p:nvSpPr>
            <p:cNvPr id="106530" name="Rectangle 34"/>
            <p:cNvSpPr>
              <a:spLocks noChangeArrowheads="1"/>
            </p:cNvSpPr>
            <p:nvPr/>
          </p:nvSpPr>
          <p:spPr bwMode="auto">
            <a:xfrm>
              <a:off x="249" y="2750"/>
              <a:ext cx="5216" cy="122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528" name="Rectangle 32"/>
            <p:cNvSpPr>
              <a:spLocks noChangeArrowheads="1"/>
            </p:cNvSpPr>
            <p:nvPr/>
          </p:nvSpPr>
          <p:spPr bwMode="auto">
            <a:xfrm>
              <a:off x="476" y="2791"/>
              <a:ext cx="4763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>
                <a:defRPr/>
              </a:pPr>
              <a:r>
                <a:rPr lang="ru-RU" dirty="0" err="1"/>
                <a:t>Интегралданатын</a:t>
              </a:r>
              <a:r>
                <a:rPr lang="ru-RU" dirty="0"/>
                <a:t> </a:t>
              </a:r>
              <a:r>
                <a:rPr lang="ru-RU" dirty="0" err="1"/>
                <a:t>функцияны</a:t>
              </a:r>
              <a:r>
                <a:rPr lang="ru-RU" dirty="0"/>
                <a:t> </a:t>
              </a:r>
              <a:r>
                <a:rPr lang="ru-RU" dirty="0" err="1"/>
                <a:t>өлшеудің</a:t>
              </a:r>
              <a:r>
                <a:rPr lang="ru-RU" dirty="0"/>
                <a:t> аз саны </a:t>
              </a:r>
              <a:r>
                <a:rPr lang="ru-RU" dirty="0" err="1"/>
                <a:t>үшін</a:t>
              </a:r>
              <a:r>
                <a:rPr lang="ru-RU" dirty="0"/>
                <a:t> Монте-Карло </a:t>
              </a:r>
              <a:r>
                <a:rPr lang="ru-RU" dirty="0" err="1"/>
                <a:t>интеграциясының</a:t>
              </a:r>
              <a:r>
                <a:rPr lang="ru-RU" dirty="0"/>
                <a:t> </a:t>
              </a:r>
              <a:r>
                <a:rPr lang="ru-RU" dirty="0" err="1"/>
                <a:t>өнімділігі</a:t>
              </a:r>
              <a:r>
                <a:rPr lang="ru-RU" dirty="0"/>
                <a:t> </a:t>
              </a:r>
              <a:r>
                <a:rPr lang="ru-RU" dirty="0" err="1"/>
                <a:t>детерминистік</a:t>
              </a:r>
              <a:r>
                <a:rPr lang="ru-RU" dirty="0"/>
                <a:t> </a:t>
              </a:r>
              <a:r>
                <a:rPr lang="ru-RU" dirty="0" err="1"/>
                <a:t>әдістердің</a:t>
              </a:r>
              <a:r>
                <a:rPr lang="ru-RU" dirty="0"/>
                <a:t> </a:t>
              </a:r>
              <a:r>
                <a:rPr lang="ru-RU" dirty="0" err="1"/>
                <a:t>жұмысына</a:t>
              </a:r>
              <a:r>
                <a:rPr lang="ru-RU" dirty="0"/>
                <a:t> </a:t>
              </a:r>
              <a:r>
                <a:rPr lang="ru-RU" dirty="0" err="1"/>
                <a:t>қарағанда</a:t>
              </a:r>
              <a:r>
                <a:rPr lang="ru-RU" dirty="0"/>
                <a:t> </a:t>
              </a:r>
              <a:r>
                <a:rPr lang="ru-RU" dirty="0" err="1"/>
                <a:t>әлдеқайда</a:t>
              </a:r>
              <a:r>
                <a:rPr lang="ru-RU" dirty="0"/>
                <a:t> </a:t>
              </a:r>
              <a:r>
                <a:rPr lang="ru-RU" dirty="0" err="1"/>
                <a:t>төмен</a:t>
              </a:r>
              <a:r>
                <a:rPr lang="ru-RU" dirty="0"/>
                <a:t>. </a:t>
              </a:r>
              <a:r>
                <a:rPr lang="ru-RU" dirty="0" err="1"/>
                <a:t>Алайда</a:t>
              </a:r>
              <a:r>
                <a:rPr lang="ru-RU" dirty="0"/>
                <a:t>, </a:t>
              </a:r>
              <a:r>
                <a:rPr lang="ru-RU" dirty="0" err="1"/>
                <a:t>кейбір</a:t>
              </a:r>
              <a:r>
                <a:rPr lang="ru-RU" dirty="0"/>
                <a:t> </a:t>
              </a:r>
              <a:r>
                <a:rPr lang="ru-RU" dirty="0" err="1"/>
                <a:t>жағдайларда</a:t>
              </a:r>
              <a:r>
                <a:rPr lang="ru-RU" dirty="0"/>
                <a:t>, функция </a:t>
              </a:r>
              <a:r>
                <a:rPr lang="ru-RU" dirty="0" err="1"/>
                <a:t>анық</a:t>
              </a:r>
              <a:r>
                <a:rPr lang="ru-RU" dirty="0"/>
                <a:t> </a:t>
              </a:r>
              <a:r>
                <a:rPr lang="ru-RU" dirty="0" err="1"/>
                <a:t>көрсетілмеген</a:t>
              </a:r>
              <a:r>
                <a:rPr lang="ru-RU" dirty="0"/>
                <a:t> </a:t>
              </a:r>
              <a:r>
                <a:rPr lang="ru-RU" dirty="0" err="1"/>
                <a:t>және</a:t>
              </a:r>
              <a:r>
                <a:rPr lang="ru-RU" dirty="0"/>
                <a:t> </a:t>
              </a:r>
              <a:r>
                <a:rPr lang="ru-RU" dirty="0" err="1"/>
                <a:t>күрделі</a:t>
              </a:r>
              <a:r>
                <a:rPr lang="ru-RU" dirty="0"/>
                <a:t> </a:t>
              </a:r>
              <a:r>
                <a:rPr lang="ru-RU" dirty="0" err="1"/>
                <a:t>теңсіздіктер</a:t>
              </a:r>
              <a:r>
                <a:rPr lang="ru-RU" dirty="0"/>
                <a:t> </a:t>
              </a:r>
              <a:r>
                <a:rPr lang="ru-RU" dirty="0" err="1"/>
                <a:t>түрінде</a:t>
              </a:r>
              <a:r>
                <a:rPr lang="ru-RU" dirty="0"/>
                <a:t> </a:t>
              </a:r>
              <a:r>
                <a:rPr lang="ru-RU" dirty="0" err="1"/>
                <a:t>берілген</a:t>
              </a:r>
              <a:r>
                <a:rPr lang="ru-RU" dirty="0"/>
                <a:t> </a:t>
              </a:r>
              <a:r>
                <a:rPr lang="ru-RU" dirty="0" err="1"/>
                <a:t>аймақты</a:t>
              </a:r>
              <a:r>
                <a:rPr lang="ru-RU" dirty="0"/>
                <a:t> </a:t>
              </a:r>
              <a:r>
                <a:rPr lang="ru-RU" dirty="0" err="1"/>
                <a:t>анықтау</a:t>
              </a:r>
              <a:r>
                <a:rPr lang="ru-RU" dirty="0"/>
                <a:t> </a:t>
              </a:r>
              <a:r>
                <a:rPr lang="ru-RU" dirty="0" err="1"/>
                <a:t>қажет</a:t>
              </a:r>
              <a:r>
                <a:rPr lang="ru-RU" dirty="0"/>
                <a:t> </a:t>
              </a:r>
              <a:r>
                <a:rPr lang="ru-RU" dirty="0" err="1"/>
                <a:t>болған</a:t>
              </a:r>
              <a:r>
                <a:rPr lang="ru-RU" dirty="0"/>
                <a:t> </a:t>
              </a:r>
              <a:r>
                <a:rPr lang="ru-RU" dirty="0" err="1"/>
                <a:t>кезде</a:t>
              </a:r>
              <a:r>
                <a:rPr lang="ru-RU" dirty="0"/>
                <a:t>, </a:t>
              </a:r>
              <a:r>
                <a:rPr lang="ru-RU" dirty="0" err="1"/>
                <a:t>стохастикалық</a:t>
              </a:r>
              <a:r>
                <a:rPr lang="ru-RU" dirty="0"/>
                <a:t> </a:t>
              </a:r>
              <a:r>
                <a:rPr lang="ru-RU" dirty="0" err="1"/>
                <a:t>әдіске</a:t>
              </a:r>
              <a:r>
                <a:rPr lang="ru-RU" dirty="0"/>
                <a:t> </a:t>
              </a:r>
              <a:r>
                <a:rPr lang="ru-RU" dirty="0" err="1"/>
                <a:t>артықшылық</a:t>
              </a:r>
              <a:r>
                <a:rPr lang="ru-RU" dirty="0"/>
                <a:t> </a:t>
              </a:r>
              <a:r>
                <a:rPr lang="ru-RU" dirty="0" err="1"/>
                <a:t>берілуі</a:t>
              </a:r>
              <a:r>
                <a:rPr lang="ru-RU" dirty="0"/>
                <a:t> </a:t>
              </a:r>
              <a:r>
                <a:rPr lang="ru-RU" dirty="0" err="1"/>
                <a:t>мүмкін</a:t>
              </a:r>
              <a:r>
                <a:rPr lang="ru-RU" dirty="0"/>
                <a:t>.</a:t>
              </a:r>
              <a:r>
                <a:rPr lang="ru-RU" sz="1800" dirty="0" smtClean="0">
                  <a:solidFill>
                    <a:srgbClr val="99CC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BBDD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B7A99"/>
                      </a:outerShdw>
                    </a:cont>
                    <a:effect ref="fillLine"/>
                  </a:effectDag>
                </a:rPr>
                <a:t> </a:t>
              </a:r>
              <a:endParaRPr lang="ru-RU" sz="1800" dirty="0">
                <a:solidFill>
                  <a:srgbClr val="99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BDDFF"/>
                    </a:outerShdw>
                  </a:cont>
                  <a:cont type="tree" name="">
                    <a:effect ref="fillLine"/>
                    <a:outerShdw dist="38100" dir="2700000" algn="tl">
                      <a:srgbClr val="5B7A99"/>
                    </a:outerShdw>
                  </a:cont>
                  <a:effect ref="fillLine"/>
                </a:effectDag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651" y="689689"/>
            <a:ext cx="4594015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ru-RU" sz="1600" dirty="0">
                <a:cs typeface="Times New Roman" panose="02020603050405020304" pitchFamily="18" charset="0"/>
              </a:rPr>
              <a:t>η 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-</a:t>
            </a:r>
            <a:r>
              <a:rPr lang="ru-RU" altLang="ru-RU" sz="1500" dirty="0">
                <a:solidFill>
                  <a:srgbClr val="222222"/>
                </a:solidFill>
                <a:latin typeface="inherit"/>
              </a:rPr>
              <a:t> [a, b] </a:t>
            </a: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кесіндіге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біркелкі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бөлін</a:t>
            </a:r>
            <a:r>
              <a:rPr kumimoji="0" lang="kk-KZ" altLang="ru-RU" sz="1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ген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кездейсоқ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шама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7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8188" t="57000" r="49213" b="27600"/>
          <a:stretch/>
        </p:blipFill>
        <p:spPr>
          <a:xfrm>
            <a:off x="755576" y="548680"/>
            <a:ext cx="2513734" cy="1728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7400" t="30400" r="38975" b="16401"/>
          <a:stretch/>
        </p:blipFill>
        <p:spPr>
          <a:xfrm>
            <a:off x="3923928" y="88956"/>
            <a:ext cx="4377328" cy="5544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5528567"/>
            <a:ext cx="3105399" cy="132943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618477"/>
              </p:ext>
            </p:extLst>
          </p:nvPr>
        </p:nvGraphicFramePr>
        <p:xfrm>
          <a:off x="611560" y="2348880"/>
          <a:ext cx="6424613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Mathcad" r:id="rId6" imgW="6762600" imgH="2200320" progId="Mathcad">
                  <p:embed/>
                </p:oleObj>
              </mc:Choice>
              <mc:Fallback>
                <p:oleObj name="Mathcad" r:id="rId6" imgW="6762600" imgH="2200320" progId="Mathca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560" y="2348880"/>
                        <a:ext cx="6424613" cy="210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05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48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06764"/>
            <a:ext cx="5616624" cy="284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6418"/>
            <a:ext cx="5721231" cy="141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68878"/>
            <a:ext cx="3756184" cy="44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7" y="5381122"/>
            <a:ext cx="5754050" cy="33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6093296"/>
            <a:ext cx="655272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kk-KZ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ндық интегралдаудың нәтижесі </a:t>
            </a:r>
            <a:r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қандай да бір қателікпен анықталған интегралдың жуық мәні. 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9248" y="116632"/>
            <a:ext cx="229921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kk-KZ" sz="1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11.1Төртбұрыштар әдісі</a:t>
            </a:r>
            <a:endParaRPr lang="kk-KZ" sz="160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681748" cy="215017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60648"/>
            <a:ext cx="7059817" cy="150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06" y="1844824"/>
            <a:ext cx="2376264" cy="190119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259630" y="3861047"/>
            <a:ext cx="6840761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/>
          <a:stretch/>
        </p:blipFill>
        <p:spPr bwMode="auto">
          <a:xfrm>
            <a:off x="971600" y="4653136"/>
            <a:ext cx="2669083" cy="172819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8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594170"/>
              </p:ext>
            </p:extLst>
          </p:nvPr>
        </p:nvGraphicFramePr>
        <p:xfrm>
          <a:off x="4472287" y="434343"/>
          <a:ext cx="5481495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Mathcad" r:id="rId3" imgW="8467560" imgH="5972040" progId="Mathcad">
                  <p:embed/>
                </p:oleObj>
              </mc:Choice>
              <mc:Fallback>
                <p:oleObj name="Mathcad" r:id="rId3" imgW="8467560" imgH="5972040" progId="Mathca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2287" y="434343"/>
                        <a:ext cx="5481495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" name="Группа 62"/>
          <p:cNvGrpSpPr/>
          <p:nvPr/>
        </p:nvGrpSpPr>
        <p:grpSpPr>
          <a:xfrm>
            <a:off x="251520" y="354566"/>
            <a:ext cx="3949106" cy="5522706"/>
            <a:chOff x="251520" y="354566"/>
            <a:chExt cx="3949106" cy="552270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915825" y="354566"/>
              <a:ext cx="1478168" cy="3960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 smtClean="0">
                  <a:solidFill>
                    <a:schemeClr val="tx1"/>
                  </a:solidFill>
                </a:rPr>
                <a:t>Басы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" name="Параллелограмм 4"/>
            <p:cNvSpPr/>
            <p:nvPr/>
          </p:nvSpPr>
          <p:spPr>
            <a:xfrm>
              <a:off x="793583" y="1127870"/>
              <a:ext cx="1656184" cy="504056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a,b,n,f</a:t>
              </a:r>
              <a:r>
                <a:rPr lang="en-US" dirty="0" smtClean="0">
                  <a:solidFill>
                    <a:schemeClr val="tx1"/>
                  </a:solidFill>
                </a:rPr>
                <a:t>(x)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67820" y="1847950"/>
              <a:ext cx="1656184" cy="5729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h=(b-a)/n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S=0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67820" y="2715245"/>
              <a:ext cx="1656184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x=a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737809" y="3392996"/>
              <a:ext cx="1656184" cy="504056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i</a:t>
              </a:r>
              <a:r>
                <a:rPr lang="en-US" dirty="0" smtClean="0">
                  <a:solidFill>
                    <a:schemeClr val="tx1"/>
                  </a:solidFill>
                </a:rPr>
                <a:t>=1..n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93583" y="4307190"/>
              <a:ext cx="1656184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82697" y="4997613"/>
              <a:ext cx="1656184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Параллелограмм 11"/>
            <p:cNvSpPr/>
            <p:nvPr/>
          </p:nvSpPr>
          <p:spPr>
            <a:xfrm>
              <a:off x="2991829" y="4268338"/>
              <a:ext cx="1152128" cy="384913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48498" y="4994858"/>
              <a:ext cx="1152128" cy="3063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 smtClean="0">
                  <a:solidFill>
                    <a:schemeClr val="tx1"/>
                  </a:solidFill>
                </a:rPr>
                <a:t>Соңы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1610789" y="764704"/>
              <a:ext cx="8883" cy="3631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1619672" y="1631926"/>
              <a:ext cx="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7" idx="2"/>
              <a:endCxn id="8" idx="0"/>
            </p:cNvCxnSpPr>
            <p:nvPr/>
          </p:nvCxnSpPr>
          <p:spPr>
            <a:xfrm>
              <a:off x="1595912" y="2420888"/>
              <a:ext cx="0" cy="2943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1595912" y="3098639"/>
              <a:ext cx="0" cy="2943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1578482" y="3897052"/>
              <a:ext cx="2003" cy="4101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1580372" y="4700501"/>
              <a:ext cx="0" cy="2943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3563888" y="4700501"/>
              <a:ext cx="0" cy="2943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>
              <a:stCxn id="9" idx="0"/>
            </p:cNvCxnSpPr>
            <p:nvPr/>
          </p:nvCxnSpPr>
          <p:spPr>
            <a:xfrm>
              <a:off x="2393993" y="3645024"/>
              <a:ext cx="11698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>
              <a:stCxn id="11" idx="2"/>
            </p:cNvCxnSpPr>
            <p:nvPr/>
          </p:nvCxnSpPr>
          <p:spPr>
            <a:xfrm>
              <a:off x="1610789" y="5357653"/>
              <a:ext cx="8883" cy="5196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251521" y="5877272"/>
              <a:ext cx="13791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251520" y="3645024"/>
              <a:ext cx="0" cy="2232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>
              <a:endCxn id="9" idx="3"/>
            </p:cNvCxnSpPr>
            <p:nvPr/>
          </p:nvCxnSpPr>
          <p:spPr>
            <a:xfrm>
              <a:off x="251520" y="3645024"/>
              <a:ext cx="4862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3563888" y="3645024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Прямоугольник 58"/>
            <p:cNvSpPr/>
            <p:nvPr/>
          </p:nvSpPr>
          <p:spPr>
            <a:xfrm>
              <a:off x="1178430" y="4283518"/>
              <a:ext cx="904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x=</a:t>
              </a:r>
              <a:r>
                <a:rPr lang="en-US" dirty="0" err="1" smtClean="0"/>
                <a:t>x+i</a:t>
              </a:r>
              <a:r>
                <a:rPr lang="en-US" dirty="0" smtClean="0"/>
                <a:t>*h</a:t>
              </a:r>
              <a:endParaRPr lang="ru-RU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996008" y="4987803"/>
              <a:ext cx="11753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S=</a:t>
              </a:r>
              <a:r>
                <a:rPr lang="en-US" dirty="0" err="1" smtClean="0"/>
                <a:t>S+f</a:t>
              </a:r>
              <a:r>
                <a:rPr lang="en-US" dirty="0" smtClean="0"/>
                <a:t>(x)*h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69037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71" y="692696"/>
            <a:ext cx="2771724" cy="213737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9248" y="116632"/>
            <a:ext cx="186730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kk-KZ" sz="1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11.2 Трапеция әдісі</a:t>
            </a:r>
            <a:endParaRPr lang="kk-KZ" sz="160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70" y="3068960"/>
            <a:ext cx="6718325" cy="100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средние прямоугольн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054" y="3837680"/>
            <a:ext cx="3216347" cy="2591494"/>
          </a:xfrm>
          <a:prstGeom prst="rect">
            <a:avLst/>
          </a:prstGeom>
          <a:noFill/>
        </p:spPr>
      </p:pic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368845" y="4387982"/>
            <a:ext cx="1008112" cy="1728690"/>
            <a:chOff x="1066" y="1253"/>
            <a:chExt cx="939" cy="1545"/>
          </a:xfrm>
        </p:grpSpPr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1066" y="1888"/>
              <a:ext cx="939" cy="910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90033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>
                <a:latin typeface="Times New Roman Cyr" panose="02020603050405020304" pitchFamily="18" charset="0"/>
              </a:endParaRP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1066" y="1253"/>
              <a:ext cx="934" cy="635"/>
            </a:xfrm>
            <a:prstGeom prst="rtTriangle">
              <a:avLst/>
            </a:prstGeom>
            <a:solidFill>
              <a:schemeClr val="accent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90033"/>
                </a:buClr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>
                <a:latin typeface="Times New Roman Cyr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90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696497" cy="238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39248" y="116632"/>
            <a:ext cx="183293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kk-KZ" sz="1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11.3 Симпсон әдісі</a:t>
            </a:r>
            <a:endParaRPr lang="kk-KZ" sz="1600"/>
          </a:p>
        </p:txBody>
      </p:sp>
    </p:spTree>
    <p:extLst>
      <p:ext uri="{BB962C8B-B14F-4D97-AF65-F5344CB8AC3E}">
        <p14:creationId xmlns:p14="http://schemas.microsoft.com/office/powerpoint/2010/main" val="20128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535292" y="499589"/>
            <a:ext cx="8532812" cy="6121400"/>
            <a:chOff x="295" y="198"/>
            <a:chExt cx="5556" cy="3992"/>
          </a:xfrm>
        </p:grpSpPr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295" y="198"/>
              <a:ext cx="5556" cy="39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814" y="255"/>
              <a:ext cx="4363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000" b="0" smtClean="0">
                  <a:effectLst/>
                </a:rPr>
                <a:t>Интегралдау әдістері мен Маткадта </a:t>
              </a:r>
              <a:r>
                <a:rPr lang="ru-RU" sz="2000" smtClean="0"/>
                <a:t>есептеу формулалары</a:t>
              </a:r>
              <a:endParaRPr lang="ru-RU" altLang="ru-RU" sz="2000" b="0">
                <a:effectLst/>
              </a:endParaRPr>
            </a:p>
          </p:txBody>
        </p:sp>
        <p:graphicFrame>
          <p:nvGraphicFramePr>
            <p:cNvPr id="1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1188501"/>
                </p:ext>
              </p:extLst>
            </p:nvPr>
          </p:nvGraphicFramePr>
          <p:xfrm>
            <a:off x="295" y="681"/>
            <a:ext cx="5375" cy="2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9" name="Mathcad" r:id="rId4" imgW="5173920" imgH="2362320" progId="Mathcad">
                    <p:embed/>
                  </p:oleObj>
                </mc:Choice>
                <mc:Fallback>
                  <p:oleObj name="Mathcad" r:id="rId4" imgW="5173920" imgH="2362320" progId="Mathcad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681"/>
                          <a:ext cx="5375" cy="2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559119" y="1124744"/>
            <a:ext cx="2592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/>
              <a:t>Интегралдау  б</a:t>
            </a:r>
            <a:r>
              <a:rPr lang="kk-KZ" sz="1400" smtClean="0"/>
              <a:t>өліктерінің саны</a:t>
            </a:r>
            <a:endParaRPr lang="ru-RU" sz="140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492896"/>
            <a:ext cx="249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/>
              <a:t>Төртбұрыштар формуласы</a:t>
            </a:r>
            <a:endParaRPr lang="ru-RU" sz="1600"/>
          </a:p>
        </p:txBody>
      </p:sp>
      <p:sp>
        <p:nvSpPr>
          <p:cNvPr id="4" name="Прямоугольник 3"/>
          <p:cNvSpPr/>
          <p:nvPr/>
        </p:nvSpPr>
        <p:spPr>
          <a:xfrm>
            <a:off x="4923270" y="1124744"/>
            <a:ext cx="2522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/>
              <a:t>Интегралдау қадамын есептеу</a:t>
            </a:r>
            <a:endParaRPr lang="kk-KZ" sz="1400"/>
          </a:p>
        </p:txBody>
      </p:sp>
    </p:spTree>
    <p:extLst>
      <p:ext uri="{BB962C8B-B14F-4D97-AF65-F5344CB8AC3E}">
        <p14:creationId xmlns:p14="http://schemas.microsoft.com/office/powerpoint/2010/main" val="22555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08680" cy="570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06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001" y="1904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kk-KZ" alt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endParaRPr lang="kk-KZ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51214" y="578850"/>
            <a:ext cx="8458200" cy="895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kk-KZ" dirty="0" err="1" smtClean="0">
                <a:latin typeface="Times New Roman" pitchFamily="18" charset="0"/>
                <a:cs typeface="Times New Roman" pitchFamily="18" charset="0"/>
              </a:rPr>
              <a:t>Бастапқы массасы</a:t>
            </a:r>
            <a:r>
              <a:rPr lang="ru-RU" altLang="kk-KZ" dirty="0" smtClean="0">
                <a:latin typeface="Times New Roman" pitchFamily="18" charset="0"/>
                <a:cs typeface="Times New Roman" pitchFamily="18" charset="0"/>
              </a:rPr>
              <a:t> М </a:t>
            </a:r>
            <a:r>
              <a:rPr lang="ru-RU" altLang="kk-KZ" dirty="0" err="1" smtClean="0">
                <a:latin typeface="Times New Roman" pitchFamily="18" charset="0"/>
                <a:cs typeface="Times New Roman" pitchFamily="18" charset="0"/>
              </a:rPr>
              <a:t>тамшы</a:t>
            </a:r>
            <a:r>
              <a:rPr lang="ru-RU" alt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k-KZ" dirty="0" err="1" smtClean="0">
                <a:latin typeface="Times New Roman" pitchFamily="18" charset="0"/>
                <a:cs typeface="Times New Roman" pitchFamily="18" charset="0"/>
              </a:rPr>
              <a:t>ауырлық күшінің әсерінен түсе отырып</a:t>
            </a:r>
            <a:r>
              <a:rPr lang="ru-RU" altLang="kk-K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k-KZ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kk-KZ" altLang="kk-KZ" dirty="0" smtClean="0">
                <a:latin typeface="Times New Roman" pitchFamily="18" charset="0"/>
                <a:cs typeface="Times New Roman" pitchFamily="18" charset="0"/>
              </a:rPr>
              <a:t>массасын жоғалтып, бірқалыпты буланады. Тамшының түсу уақыты ішінде толық буланып біткенше ауырлық күшінің атқаратын жұмысы қандай?</a:t>
            </a:r>
          </a:p>
          <a:p>
            <a:r>
              <a:rPr lang="kk-KZ" altLang="kk-KZ" dirty="0" smtClean="0">
                <a:latin typeface="Times New Roman" pitchFamily="18" charset="0"/>
                <a:cs typeface="Times New Roman" pitchFamily="18" charset="0"/>
              </a:rPr>
              <a:t>М- тамшының бастапқы массасы, </a:t>
            </a:r>
            <a:r>
              <a:rPr lang="en-US" altLang="kk-KZ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kk-KZ" altLang="kk-KZ" dirty="0" smtClean="0">
                <a:latin typeface="Times New Roman" pitchFamily="18" charset="0"/>
                <a:cs typeface="Times New Roman" pitchFamily="18" charset="0"/>
              </a:rPr>
              <a:t>– бірлік уақыт ішінде буланатын </a:t>
            </a:r>
          </a:p>
          <a:p>
            <a:r>
              <a:rPr lang="kk-KZ" altLang="kk-KZ" dirty="0" smtClean="0">
                <a:latin typeface="Times New Roman" pitchFamily="18" charset="0"/>
                <a:cs typeface="Times New Roman" pitchFamily="18" charset="0"/>
              </a:rPr>
              <a:t>судың массасы, тамшының массасы уақыт  бойынша</a:t>
            </a:r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kk-KZ" dirty="0" smtClean="0">
                <a:latin typeface="Times New Roman" pitchFamily="18" charset="0"/>
                <a:cs typeface="Times New Roman" pitchFamily="18" charset="0"/>
              </a:rPr>
              <a:t>заңымен өзгереді. Қозғалыс соңында              , олай болса  </a:t>
            </a:r>
            <a:r>
              <a:rPr lang="en-US" altLang="kk-KZ" dirty="0" smtClean="0">
                <a:latin typeface="Times New Roman" pitchFamily="18" charset="0"/>
                <a:cs typeface="Times New Roman" pitchFamily="18" charset="0"/>
              </a:rPr>
              <a:t>           . </a:t>
            </a:r>
            <a:r>
              <a:rPr lang="kk-KZ" altLang="kk-KZ" dirty="0" smtClean="0">
                <a:latin typeface="Times New Roman" pitchFamily="18" charset="0"/>
                <a:cs typeface="Times New Roman" pitchFamily="18" charset="0"/>
              </a:rPr>
              <a:t>Масса өзгеретіндіктен оған әсер ететін ауырлық күші де айнымалы</a:t>
            </a:r>
          </a:p>
          <a:p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kk-KZ" dirty="0" smtClean="0">
                <a:latin typeface="Times New Roman" pitchFamily="18" charset="0"/>
                <a:cs typeface="Times New Roman" pitchFamily="18" charset="0"/>
              </a:rPr>
              <a:t>Тамшының орын ауыстыруы </a:t>
            </a:r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alt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kk-KZ" dirty="0" smtClean="0">
                <a:latin typeface="Times New Roman" pitchFamily="18" charset="0"/>
                <a:cs typeface="Times New Roman" pitchFamily="18" charset="0"/>
              </a:rPr>
              <a:t>Шексіз аз уақыт үшін осы теңдеуді дифференциалдаймыз:</a:t>
            </a:r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kk-KZ" sz="1400" dirty="0" smtClean="0">
                <a:latin typeface="Times New Roman" pitchFamily="18" charset="0"/>
                <a:cs typeface="Times New Roman" pitchFamily="18" charset="0"/>
              </a:rPr>
              <a:t>Ауырлық </a:t>
            </a:r>
            <a:r>
              <a:rPr lang="kk-KZ" altLang="kk-KZ" sz="1400" dirty="0" smtClean="0">
                <a:latin typeface="Times New Roman" pitchFamily="18" charset="0"/>
                <a:cs typeface="Times New Roman" pitchFamily="18" charset="0"/>
              </a:rPr>
              <a:t>күшінің </a:t>
            </a:r>
            <a:r>
              <a:rPr lang="kk-KZ" altLang="kk-KZ" sz="14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altLang="kk-KZ" sz="1400" dirty="0" smtClean="0">
                <a:latin typeface="Times New Roman" pitchFamily="18" charset="0"/>
                <a:cs typeface="Times New Roman" pitchFamily="18" charset="0"/>
              </a:rPr>
              <a:t>ұмысы</a:t>
            </a:r>
            <a:r>
              <a:rPr lang="en-US" altLang="kk-K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kk-KZ" sz="1400" dirty="0" smtClean="0">
                <a:latin typeface="Times New Roman" pitchFamily="18" charset="0"/>
                <a:cs typeface="Times New Roman" pitchFamily="18" charset="0"/>
              </a:rPr>
              <a:t>аналитикалық түрде:</a:t>
            </a:r>
            <a:endParaRPr lang="kk-KZ" alt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k-KZ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r>
              <a:rPr lang="kk-KZ" altLang="kk-KZ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kk-K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Рисунок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3834" y="3357562"/>
            <a:ext cx="1208088" cy="3278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946120"/>
              </p:ext>
            </p:extLst>
          </p:nvPr>
        </p:nvGraphicFramePr>
        <p:xfrm>
          <a:off x="3986420" y="2135481"/>
          <a:ext cx="146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Уравнение" r:id="rId4" imgW="1460160" imgH="266400" progId="Equation.3">
                  <p:embed/>
                </p:oleObj>
              </mc:Choice>
              <mc:Fallback>
                <p:oleObj name="Уравнение" r:id="rId4" imgW="1460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420" y="2135481"/>
                        <a:ext cx="14605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519474"/>
              </p:ext>
            </p:extLst>
          </p:nvPr>
        </p:nvGraphicFramePr>
        <p:xfrm>
          <a:off x="4505270" y="2586881"/>
          <a:ext cx="546100" cy="247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Уравнение" r:id="rId6" imgW="545760" imgH="228600" progId="Equation.3">
                  <p:embed/>
                </p:oleObj>
              </mc:Choice>
              <mc:Fallback>
                <p:oleObj name="Уравнение" r:id="rId6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270" y="2586881"/>
                        <a:ext cx="546100" cy="247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22942"/>
              </p:ext>
            </p:extLst>
          </p:nvPr>
        </p:nvGraphicFramePr>
        <p:xfrm>
          <a:off x="6483492" y="2408288"/>
          <a:ext cx="5969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name="Уравнение" r:id="rId8" imgW="596880" imgH="558720" progId="Equation.3">
                  <p:embed/>
                </p:oleObj>
              </mc:Choice>
              <mc:Fallback>
                <p:oleObj name="Уравнение" r:id="rId8" imgW="5968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492" y="2408288"/>
                        <a:ext cx="596900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532848"/>
              </p:ext>
            </p:extLst>
          </p:nvPr>
        </p:nvGraphicFramePr>
        <p:xfrm>
          <a:off x="3264874" y="3233042"/>
          <a:ext cx="1765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name="Уравнение" r:id="rId10" imgW="1765080" imgH="266400" progId="Equation.3">
                  <p:embed/>
                </p:oleObj>
              </mc:Choice>
              <mc:Fallback>
                <p:oleObj name="Уравнение" r:id="rId10" imgW="17650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874" y="3233042"/>
                        <a:ext cx="17653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981924"/>
              </p:ext>
            </p:extLst>
          </p:nvPr>
        </p:nvGraphicFramePr>
        <p:xfrm>
          <a:off x="3677624" y="3853525"/>
          <a:ext cx="939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name="Уравнение" r:id="rId12" imgW="939600" imgH="545760" progId="Equation.3">
                  <p:embed/>
                </p:oleObj>
              </mc:Choice>
              <mc:Fallback>
                <p:oleObj name="Уравнение" r:id="rId12" imgW="93960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624" y="3853525"/>
                        <a:ext cx="9398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809835"/>
              </p:ext>
            </p:extLst>
          </p:nvPr>
        </p:nvGraphicFramePr>
        <p:xfrm>
          <a:off x="3676930" y="4919061"/>
          <a:ext cx="939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8" name="Уравнение" r:id="rId14" imgW="939600" imgH="266400" progId="Equation.3">
                  <p:embed/>
                </p:oleObj>
              </mc:Choice>
              <mc:Fallback>
                <p:oleObj name="Уравнение" r:id="rId14" imgW="9396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930" y="4919061"/>
                        <a:ext cx="9398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72022"/>
              </p:ext>
            </p:extLst>
          </p:nvPr>
        </p:nvGraphicFramePr>
        <p:xfrm>
          <a:off x="1529369" y="5638726"/>
          <a:ext cx="4295121" cy="935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Уравнение" r:id="rId16" imgW="4622760" imgH="1307880" progId="Equation.3">
                  <p:embed/>
                </p:oleObj>
              </mc:Choice>
              <mc:Fallback>
                <p:oleObj name="Уравнение" r:id="rId16" imgW="462276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369" y="5638726"/>
                        <a:ext cx="4295121" cy="935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8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12799</TotalTime>
  <Words>511</Words>
  <Application>Microsoft Office PowerPoint</Application>
  <PresentationFormat>Экран (4:3)</PresentationFormat>
  <Paragraphs>94</Paragraphs>
  <Slides>15</Slides>
  <Notes>4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12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38" baseType="lpstr">
      <vt:lpstr>Arial</vt:lpstr>
      <vt:lpstr>Calibri</vt:lpstr>
      <vt:lpstr>inherit</vt:lpstr>
      <vt:lpstr>Times New Roman</vt:lpstr>
      <vt:lpstr>Times New Roman Cyr</vt:lpstr>
      <vt:lpstr>Тема Office</vt:lpstr>
      <vt:lpstr>F:\simpson.xmcd\Selection 43 6 463 129</vt:lpstr>
      <vt:lpstr>F:\жумыс.xmcd\Selection 35 145 281 514</vt:lpstr>
      <vt:lpstr>F:\жумыс.xmcd\Selection 59 533 386 621</vt:lpstr>
      <vt:lpstr>F:\жумыс.xmcd\Selection 88 668 168 685</vt:lpstr>
      <vt:lpstr>F:\жумыс.xmcd\Selection 59 647 137 674</vt:lpstr>
      <vt:lpstr>simpson.xmcd\Selection 115 15 323 42</vt:lpstr>
      <vt:lpstr>simpson.xmcd\Selection 387 23 444 50</vt:lpstr>
      <vt:lpstr>simpson.xmcd\Selection 259 46 341 93</vt:lpstr>
      <vt:lpstr>simpson.xmcd\Selection 115 47 174 74</vt:lpstr>
      <vt:lpstr>simpson.xmcd\Selection 115 79 193 113</vt:lpstr>
      <vt:lpstr>simpson.xmcd\Selection 259 94 318 148</vt:lpstr>
      <vt:lpstr>simpson.xmcd\Selection 595 347 943 620</vt:lpstr>
      <vt:lpstr>Equation</vt:lpstr>
      <vt:lpstr>Image</vt:lpstr>
      <vt:lpstr>Mathcad Document</vt:lpstr>
      <vt:lpstr>Mathcad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IETP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Физикалық процестерді компьютерлік моделдеу әдістері зертханалық сабақ</dc:title>
  <dc:creator>user</dc:creator>
  <cp:lastModifiedBy>Admin</cp:lastModifiedBy>
  <cp:revision>161</cp:revision>
  <dcterms:created xsi:type="dcterms:W3CDTF">2020-09-14T22:36:28Z</dcterms:created>
  <dcterms:modified xsi:type="dcterms:W3CDTF">2020-11-24T09:25:09Z</dcterms:modified>
</cp:coreProperties>
</file>